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72" r:id="rId5"/>
    <p:sldId id="259" r:id="rId6"/>
    <p:sldId id="263" r:id="rId7"/>
    <p:sldId id="257" r:id="rId8"/>
    <p:sldId id="260" r:id="rId9"/>
    <p:sldId id="269" r:id="rId10"/>
    <p:sldId id="265" r:id="rId11"/>
    <p:sldId id="270" r:id="rId12"/>
    <p:sldId id="271" r:id="rId13"/>
    <p:sldId id="267" r:id="rId14"/>
    <p:sldId id="268" r:id="rId15"/>
    <p:sldId id="266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7" d="100"/>
          <a:sy n="77" d="100"/>
        </p:scale>
        <p:origin x="-136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57EC-6EE4-4D49-B3F2-D0CCFA13A407}" type="datetimeFigureOut">
              <a:rPr lang="en-AU" smtClean="0"/>
              <a:t>2/03/2015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36E36-4F7D-43CB-A937-E1BB17FEE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22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36E36-4F7D-43CB-A937-E1BB17FEEC2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71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4C9D-2473-4A9D-8D12-7F9DE72A7045}" type="datetime1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74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873-E942-4520-BAB9-3D1F66638BEF}" type="datetime1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25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7D9-DF0A-4184-8744-8CB1728D8292}" type="datetime1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5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99CB-4AC3-46F7-B9BC-FD7B64DEB600}" type="datetime1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5824-2136-4C7C-9C33-AB587AFCD239}" type="datetime1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76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3D-068A-4455-81A8-54273E66366E}" type="datetime1">
              <a:rPr lang="en-AU" smtClean="0"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5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81DD-621F-49E5-BC97-BC6632751938}" type="datetime1">
              <a:rPr lang="en-AU" smtClean="0"/>
              <a:t>2/03/2015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92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7952-B91B-49D6-9729-4DF603143407}" type="datetime1">
              <a:rPr lang="en-AU" smtClean="0"/>
              <a:t>2/03/2015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17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416A-EE80-4DDC-977C-42499CEF147C}" type="datetime1">
              <a:rPr lang="en-AU" smtClean="0"/>
              <a:t>2/03/2015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36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E434-C0C9-41E2-9438-0AD9B367608F}" type="datetime1">
              <a:rPr lang="en-AU" smtClean="0"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60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FBF1-E19A-41DD-A636-57F3F70665F7}" type="datetime1">
              <a:rPr lang="en-AU" smtClean="0"/>
              <a:t>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1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621-5FC4-43A5-ACCE-CB144823B3BF}" type="datetime1">
              <a:rPr lang="en-AU" smtClean="0"/>
              <a:t>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4D06-F91B-4E7D-A8D2-E68838712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33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Architectural Risk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How to Find, Model &amp; Manage Risk in Large, Technical Programs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06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8503"/>
            <a:ext cx="5181600" cy="37055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26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Technical Risk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04" y="1441566"/>
            <a:ext cx="7987392" cy="46845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9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12</a:t>
            </a:fld>
            <a:endParaRPr lang="en-AU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64471"/>
              </p:ext>
            </p:extLst>
          </p:nvPr>
        </p:nvGraphicFramePr>
        <p:xfrm>
          <a:off x="0" y="285750"/>
          <a:ext cx="13742961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15354237" imgH="5105254" progId="AcroExch.Document.11">
                  <p:embed/>
                </p:oleObj>
              </mc:Choice>
              <mc:Fallback>
                <p:oleObj name="Acrobat Document" r:id="rId3" imgW="15354237" imgH="510525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5750"/>
                        <a:ext cx="13742961" cy="599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8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Risk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439400" cy="45307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2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0" y="113157"/>
            <a:ext cx="9995520" cy="61847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6142"/>
            <a:ext cx="10677526" cy="621094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0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67050" cy="132556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Contracting For Capability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17306"/>
            <a:ext cx="6948101" cy="619459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26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Fitzgerald’s First Law of Program Management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2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955912" y="2985631"/>
            <a:ext cx="8280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dirty="0" smtClean="0"/>
              <a:t>“There </a:t>
            </a:r>
            <a:r>
              <a:rPr lang="en-AU" sz="3600" b="1" i="1" dirty="0"/>
              <a:t>are two states to any large project:  </a:t>
            </a:r>
            <a:r>
              <a:rPr lang="en-AU" sz="3600" b="1" i="1" dirty="0" smtClean="0"/>
              <a:t>Too </a:t>
            </a:r>
            <a:r>
              <a:rPr lang="en-AU" sz="3600" b="1" i="1" dirty="0"/>
              <a:t>early to tell and too late to stop</a:t>
            </a:r>
            <a:r>
              <a:rPr lang="en-AU" sz="3600" b="1" i="1" dirty="0" smtClean="0"/>
              <a:t>.”</a:t>
            </a:r>
          </a:p>
          <a:p>
            <a:endParaRPr lang="en-AU" b="1" dirty="0"/>
          </a:p>
          <a:p>
            <a:r>
              <a:rPr lang="en-AU" b="1" dirty="0" smtClean="0"/>
              <a:t>Ernest Fitzgerald.</a:t>
            </a:r>
          </a:p>
          <a:p>
            <a:r>
              <a:rPr lang="en-AU" b="1" dirty="0" smtClean="0"/>
              <a:t>Former Engineer and Manager, USAF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285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576388"/>
          </a:xfrm>
        </p:spPr>
        <p:txBody>
          <a:bodyPr/>
          <a:lstStyle/>
          <a:p>
            <a:r>
              <a:rPr lang="en-AU" dirty="0" smtClean="0"/>
              <a:t>Defining Business Risk</a:t>
            </a:r>
            <a:endParaRPr lang="en-AU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059339"/>
            <a:ext cx="6105525" cy="56621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5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4</a:t>
            </a:fld>
            <a:endParaRPr lang="en-A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41979"/>
              </p:ext>
            </p:extLst>
          </p:nvPr>
        </p:nvGraphicFramePr>
        <p:xfrm>
          <a:off x="330200" y="244474"/>
          <a:ext cx="11576050" cy="611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7677118" imgH="5105254" progId="AcroExch.Document.11">
                  <p:embed/>
                </p:oleObj>
              </mc:Choice>
              <mc:Fallback>
                <p:oleObj name="Acrobat Document" r:id="rId3" imgW="7677118" imgH="510525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244474"/>
                        <a:ext cx="11576050" cy="6111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7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73" y="72828"/>
            <a:ext cx="6052843" cy="61041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81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r>
              <a:rPr lang="en-AU" dirty="0" smtClean="0"/>
              <a:t>Viability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>
          <a:xfrm>
            <a:off x="2486025" y="1158524"/>
            <a:ext cx="7219950" cy="506447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66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64762"/>
            <a:ext cx="10515600" cy="1325563"/>
          </a:xfrm>
        </p:spPr>
        <p:txBody>
          <a:bodyPr/>
          <a:lstStyle/>
          <a:p>
            <a:r>
              <a:rPr lang="en-AU" dirty="0" smtClean="0"/>
              <a:t>Viability  Matrix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827543"/>
            <a:ext cx="7629524" cy="58939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17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Hanlon’s Razor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8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955912" y="2985631"/>
            <a:ext cx="8280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dirty="0" smtClean="0"/>
              <a:t>“Never attribute to (conspiracy) that which is (best) explained by stupidity.”</a:t>
            </a:r>
          </a:p>
          <a:p>
            <a:endParaRPr lang="en-AU" b="1" dirty="0"/>
          </a:p>
          <a:p>
            <a:r>
              <a:rPr lang="en-AU" b="1" dirty="0" smtClean="0"/>
              <a:t>Robert J Hanlon (</a:t>
            </a:r>
            <a:r>
              <a:rPr lang="en-AU" b="1" dirty="0" err="1" smtClean="0"/>
              <a:t>poss</a:t>
            </a:r>
            <a:r>
              <a:rPr lang="en-AU" b="1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116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Engineering Systems v Systems Engineering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4" y="1690688"/>
            <a:ext cx="8181976" cy="452592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Integrate EA Conference 2015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4D06-F91B-4E7D-A8D2-E688387127A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59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174</Words>
  <Application>Microsoft Office PowerPoint</Application>
  <PresentationFormat>Custom</PresentationFormat>
  <Paragraphs>51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Acrobat Document</vt:lpstr>
      <vt:lpstr>Architectural Risk</vt:lpstr>
      <vt:lpstr>Fitzgerald’s First Law of Program Management</vt:lpstr>
      <vt:lpstr>Defining Business Risk</vt:lpstr>
      <vt:lpstr>PowerPoint Presentation</vt:lpstr>
      <vt:lpstr>PowerPoint Presentation</vt:lpstr>
      <vt:lpstr>Viability</vt:lpstr>
      <vt:lpstr>Viability  Matrix</vt:lpstr>
      <vt:lpstr>Hanlon’s Razor</vt:lpstr>
      <vt:lpstr>Engineering Systems v Systems Engineering</vt:lpstr>
      <vt:lpstr>PowerPoint Presentation</vt:lpstr>
      <vt:lpstr>Technical Risk</vt:lpstr>
      <vt:lpstr>PowerPoint Presentation</vt:lpstr>
      <vt:lpstr>Business Risk</vt:lpstr>
      <vt:lpstr>PowerPoint Presentation</vt:lpstr>
      <vt:lpstr>PowerPoint Presentation</vt:lpstr>
      <vt:lpstr>Contracting For Capability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Risk</dc:title>
  <dc:creator>Rory</dc:creator>
  <cp:lastModifiedBy>Penny Creed</cp:lastModifiedBy>
  <cp:revision>10</cp:revision>
  <dcterms:created xsi:type="dcterms:W3CDTF">2015-03-01T08:13:22Z</dcterms:created>
  <dcterms:modified xsi:type="dcterms:W3CDTF">2015-03-02T10:28:44Z</dcterms:modified>
</cp:coreProperties>
</file>